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62" r:id="rId66"/>
    <p:sldId id="464" r:id="rId67"/>
    <p:sldId id="463" r:id="rId68"/>
    <p:sldId id="408" r:id="rId69"/>
    <p:sldId id="409" r:id="rId70"/>
    <p:sldId id="266" r:id="rId71"/>
    <p:sldId id="438" r:id="rId72"/>
    <p:sldId id="439" r:id="rId73"/>
    <p:sldId id="410" r:id="rId74"/>
    <p:sldId id="437" r:id="rId75"/>
    <p:sldId id="412" r:id="rId76"/>
    <p:sldId id="431" r:id="rId77"/>
    <p:sldId id="413" r:id="rId78"/>
    <p:sldId id="414" r:id="rId79"/>
    <p:sldId id="415" r:id="rId80"/>
    <p:sldId id="433" r:id="rId81"/>
    <p:sldId id="423" r:id="rId82"/>
    <p:sldId id="422" r:id="rId83"/>
    <p:sldId id="440" r:id="rId84"/>
    <p:sldId id="432" r:id="rId85"/>
    <p:sldId id="434" r:id="rId86"/>
    <p:sldId id="435" r:id="rId87"/>
    <p:sldId id="430" r:id="rId88"/>
    <p:sldId id="441" r:id="rId89"/>
    <p:sldId id="442" r:id="rId90"/>
    <p:sldId id="443" r:id="rId91"/>
    <p:sldId id="444" r:id="rId92"/>
    <p:sldId id="445" r:id="rId93"/>
    <p:sldId id="446" r:id="rId94"/>
    <p:sldId id="450" r:id="rId95"/>
    <p:sldId id="447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06/16/2025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06/16/2025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06/16/2025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06/16/2025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06/16/2025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06/16/2025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06/16/2025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gjbex.github.io/Machine-learning-with-Python/" TargetMode="External"/><Relationship Id="rId3" Type="http://schemas.openxmlformats.org/officeDocument/2006/relationships/hyperlink" Target="https://gjbex.github.io/Containers-for-HPC/" TargetMode="External"/><Relationship Id="rId7" Type="http://schemas.openxmlformats.org/officeDocument/2006/relationships/hyperlink" Target="https://gjbex.github.io/Python-on-GPUs/" TargetMode="External"/><Relationship Id="rId2" Type="http://schemas.openxmlformats.org/officeDocument/2006/relationships/hyperlink" Target="https://gjbex.github.io/Workflows-for-HP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jbex.github.io/Python-for-HPC/" TargetMode="External"/><Relationship Id="rId5" Type="http://schemas.openxmlformats.org/officeDocument/2006/relationships/hyperlink" Target="https://gjbex.github.io/Python-for-data-science/" TargetMode="External"/><Relationship Id="rId4" Type="http://schemas.openxmlformats.org/officeDocument/2006/relationships/hyperlink" Target="https://gjbex.github.io/Scientific-Python/" TargetMode="External"/><Relationship Id="rId9" Type="http://schemas.openxmlformats.org/officeDocument/2006/relationships/hyperlink" Target="https://gjbex.github.io/Deploying-LLMs-locall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A0AE-2155-1DEE-E1D6-BF5D135C2780}"/>
              </a:ext>
            </a:extLst>
          </p:cNvPr>
          <p:cNvSpPr txBox="1"/>
          <p:nvPr/>
        </p:nvSpPr>
        <p:spPr>
          <a:xfrm>
            <a:off x="6865822" y="3691333"/>
            <a:ext cx="459465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Use version control!</a:t>
            </a:r>
            <a:endParaRPr lang="LID4096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525C4CF0-7151-DB0E-5AD5-32BF3E5B6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5012" y="3188950"/>
            <a:ext cx="724200" cy="724200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8F340-EAA5-87D1-4DA9-EBAC58C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Arrow files</a:t>
            </a:r>
            <a:endParaRPr lang="LID4096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6B0A-289A-1F5C-2B98-319D482D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How?  Use Hugging Face datasets library</a:t>
            </a:r>
          </a:p>
          <a:p>
            <a:pPr lvl="1"/>
            <a:r>
              <a:rPr lang="en-US" sz="2000" dirty="0"/>
              <a:t>Python only</a:t>
            </a:r>
          </a:p>
          <a:p>
            <a:pPr lvl="1"/>
            <a:r>
              <a:rPr lang="en-US" sz="2000" dirty="0"/>
              <a:t>Directory</a:t>
            </a:r>
          </a:p>
          <a:p>
            <a:pPr lvl="2"/>
            <a:r>
              <a:rPr lang="en-US" dirty="0"/>
              <a:t>Data: Arrow files</a:t>
            </a:r>
          </a:p>
          <a:p>
            <a:pPr lvl="2"/>
            <a:r>
              <a:rPr lang="en-US" dirty="0"/>
              <a:t>Metadata: JSON file</a:t>
            </a:r>
          </a:p>
          <a:p>
            <a:pPr lvl="1"/>
            <a:r>
              <a:rPr lang="en-US" sz="2000" dirty="0"/>
              <a:t>Easily split data into train and test</a:t>
            </a:r>
          </a:p>
          <a:p>
            <a:pPr lvl="1"/>
            <a:r>
              <a:rPr lang="en-US" sz="2000" dirty="0"/>
              <a:t>Easy to use with </a:t>
            </a:r>
            <a:r>
              <a:rPr lang="en-US" sz="2000" dirty="0" err="1"/>
              <a:t>PyTorch</a:t>
            </a:r>
            <a:r>
              <a:rPr lang="en-US" sz="2000" dirty="0"/>
              <a:t>/TensorFlow</a:t>
            </a:r>
            <a:endParaRPr lang="LID4096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81ED12-8CD8-6A37-6B9D-4A71D9DC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C4DE-8A23-71E6-BF13-D88E006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100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21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35E9-3D50-70B8-4609-A38111F2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images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82D3-35E6-F096-319D-80A13B04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read 2,000 images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DB71-4FE4-C813-6F18-69A64FD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101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F3EEC-2363-BB07-AD84-184548E1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10204"/>
              </p:ext>
            </p:extLst>
          </p:nvPr>
        </p:nvGraphicFramePr>
        <p:xfrm>
          <a:off x="1727200" y="251793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1438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7962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93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58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36E0-CBB6-1752-8EA2-A0C3FB43EE47}"/>
              </a:ext>
            </a:extLst>
          </p:cNvPr>
          <p:cNvGrpSpPr/>
          <p:nvPr/>
        </p:nvGrpSpPr>
        <p:grpSpPr>
          <a:xfrm>
            <a:off x="2038250" y="4810169"/>
            <a:ext cx="8477600" cy="805808"/>
            <a:chOff x="2038250" y="4810169"/>
            <a:chExt cx="8477600" cy="80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F12DC-787F-64B3-8E36-B789DDD91EE7}"/>
                </a:ext>
              </a:extLst>
            </p:cNvPr>
            <p:cNvSpPr txBox="1"/>
            <p:nvPr/>
          </p:nvSpPr>
          <p:spPr>
            <a:xfrm>
              <a:off x="2038250" y="5092757"/>
              <a:ext cx="792794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Reading many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9" name="Graphic 8" descr="Thumbs Down with solid fill">
              <a:extLst>
                <a:ext uri="{FF2B5EF4-FFF2-40B4-BE49-F238E27FC236}">
                  <a16:creationId xmlns:a16="http://schemas.microsoft.com/office/drawing/2014/main" id="{7A992436-C3D3-4326-4978-1BB1BD56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1649" y="4810169"/>
              <a:ext cx="724201" cy="72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00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B65-34D2-442A-BBCD-C80C05AC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disks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DF27-65A5-8999-4777-BE03823F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10,000 reads of 2,000 matrices 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Scenario 1: read from </a:t>
            </a:r>
            <a:r>
              <a:rPr lang="en-US" dirty="0" err="1"/>
              <a:t>lustre</a:t>
            </a:r>
            <a:endParaRPr lang="en-US" dirty="0"/>
          </a:p>
          <a:p>
            <a:pPr lvl="1"/>
            <a:r>
              <a:rPr lang="en-US" dirty="0"/>
              <a:t>Scenario 2: copy from </a:t>
            </a:r>
            <a:r>
              <a:rPr lang="en-US" dirty="0" err="1"/>
              <a:t>lustre</a:t>
            </a:r>
            <a:r>
              <a:rPr lang="en-US" dirty="0"/>
              <a:t> to local SSD, read from SSD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57D3-F4D3-D70F-CA80-E8AD5429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1A85B-FE84-B9B6-0DD8-F247227A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83647"/>
              </p:ext>
            </p:extLst>
          </p:nvPr>
        </p:nvGraphicFramePr>
        <p:xfrm>
          <a:off x="1799771" y="3485357"/>
          <a:ext cx="8389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1649681710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758874656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284378787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3031771829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43998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6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format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11.0 + 36.9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10.6 + 41.2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17.0 + 52.4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5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7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752-3341-1F37-EAEA-BD6D4D2B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 &amp; I/O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5E96-5573-8DFF-B307-101088F7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R/Python</a:t>
            </a:r>
          </a:p>
          <a:p>
            <a:pPr lvl="1"/>
            <a:r>
              <a:rPr lang="en-US" dirty="0"/>
              <a:t>Scripts load many modules/packages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many metadata operations!</a:t>
            </a:r>
          </a:p>
          <a:p>
            <a:r>
              <a:rPr lang="en-US" dirty="0"/>
              <a:t>Solution: use containers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is supported on VSC systems</a:t>
            </a:r>
          </a:p>
          <a:p>
            <a:pPr lvl="1"/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 err="1"/>
              <a:t>Lmod</a:t>
            </a:r>
            <a:r>
              <a:rPr lang="en-US" dirty="0"/>
              <a:t> load + Python module load: 14 s + gazillion metadata IOPs</a:t>
            </a:r>
          </a:p>
          <a:p>
            <a:pPr lvl="1"/>
            <a:r>
              <a:rPr lang="en-US" dirty="0"/>
              <a:t>Start container (3 GB image) + Python module load: 7 s + 1 metadata IOP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009B-B2F8-5418-0963-78E015C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103</a:t>
            </a:fld>
            <a:endParaRPr lang="LID4096"/>
          </a:p>
        </p:txBody>
      </p:sp>
      <p:pic>
        <p:nvPicPr>
          <p:cNvPr id="5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1100FD4A-B170-9E10-00E0-F4638892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72" y="1870075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68602-113F-D7FF-8749-8D09E8F64B3A}"/>
              </a:ext>
            </a:extLst>
          </p:cNvPr>
          <p:cNvSpPr txBox="1"/>
          <p:nvPr/>
        </p:nvSpPr>
        <p:spPr>
          <a:xfrm>
            <a:off x="3951514" y="5897325"/>
            <a:ext cx="4506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LID4096" dirty="0">
                <a:hlinkClick r:id="rId3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3216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70D-9377-C47D-C484-DE3BDDDF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A305-C9FB-5F97-1F3F-6E33398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25B9-C708-9CD1-F26B-580EA08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484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E228-78F1-1E72-57D2-1122931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1693-423C-9B98-C1EC-1C3CE65F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HPC supports data science</a:t>
            </a:r>
          </a:p>
          <a:p>
            <a:r>
              <a:rPr lang="en-US" sz="2200"/>
              <a:t>There is a learning curve</a:t>
            </a:r>
          </a:p>
          <a:p>
            <a:r>
              <a:rPr lang="en-US" sz="2200"/>
              <a:t>There is support</a:t>
            </a:r>
          </a:p>
          <a:p>
            <a:r>
              <a:rPr lang="en-US" sz="2200"/>
              <a:t>There is training</a:t>
            </a:r>
            <a:endParaRPr lang="LID4096" sz="2200"/>
          </a:p>
        </p:txBody>
      </p:sp>
      <p:pic>
        <p:nvPicPr>
          <p:cNvPr id="8" name="Picture 7" descr="People in group therapy">
            <a:extLst>
              <a:ext uri="{FF2B5EF4-FFF2-40B4-BE49-F238E27FC236}">
                <a16:creationId xmlns:a16="http://schemas.microsoft.com/office/drawing/2014/main" id="{DF6372A9-ECC4-1C2F-131D-4EC6C5D6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212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E901-6A17-F3B5-3FF3-C5166814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312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9F1-3267-D66D-CBDC-6988B112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go from here?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D179-3F21-EBB8-9383-9AFF1006C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Workflows for HPC</a:t>
            </a:r>
            <a:endParaRPr lang="en-US"/>
          </a:p>
          <a:p>
            <a:r>
              <a:rPr lang="en-US">
                <a:hlinkClick r:id="rId3"/>
              </a:rPr>
              <a:t>Containers on HPC</a:t>
            </a:r>
            <a:endParaRPr lang="en-US"/>
          </a:p>
          <a:p>
            <a:r>
              <a:rPr lang="en-US">
                <a:hlinkClick r:id="rId4"/>
              </a:rPr>
              <a:t>Scientific Python</a:t>
            </a:r>
            <a:endParaRPr lang="en-US"/>
          </a:p>
          <a:p>
            <a:r>
              <a:rPr lang="en-US">
                <a:hlinkClick r:id="rId5"/>
              </a:rPr>
              <a:t>Python for data science</a:t>
            </a:r>
            <a:endParaRPr lang="en-US"/>
          </a:p>
          <a:p>
            <a:r>
              <a:rPr lang="en-US">
                <a:hlinkClick r:id="rId6"/>
              </a:rPr>
              <a:t>Python for HPC</a:t>
            </a:r>
            <a:endParaRPr lang="en-US"/>
          </a:p>
          <a:p>
            <a:r>
              <a:rPr lang="en-US">
                <a:hlinkClick r:id="rId7"/>
              </a:rPr>
              <a:t>Python on GPUs</a:t>
            </a:r>
            <a:endParaRPr lang="en-US"/>
          </a:p>
          <a:p>
            <a:r>
              <a:rPr lang="en-US">
                <a:hlinkClick r:id="rId8"/>
              </a:rPr>
              <a:t>Machine learning with Python</a:t>
            </a:r>
            <a:endParaRPr lang="en-US"/>
          </a:p>
          <a:p>
            <a:r>
              <a:rPr lang="en-US">
                <a:hlinkClick r:id="rId9"/>
              </a:rPr>
              <a:t>Deploying LLMs locally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E526A-D1C1-2E79-ABFE-B37D54FBF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C/C++/Fortran</a:t>
            </a:r>
          </a:p>
          <a:p>
            <a:r>
              <a:rPr lang="en-US"/>
              <a:t>Parallel programming</a:t>
            </a:r>
          </a:p>
          <a:p>
            <a:r>
              <a:rPr lang="en-US"/>
              <a:t>GPU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978-862F-BD2E-C797-78B94D06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539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716E1-CBD0-AAD4-AA22-67D72C0F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37" y="3074079"/>
            <a:ext cx="1609286" cy="118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C1C990-10EA-2700-6525-C5AF9141159E}"/>
              </a:ext>
            </a:extLst>
          </p:cNvPr>
          <p:cNvSpPr txBox="1"/>
          <p:nvPr/>
        </p:nvSpPr>
        <p:spPr>
          <a:xfrm>
            <a:off x="9307285" y="4561114"/>
            <a:ext cx="111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CRAN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0A02069-44A7-AE64-71D4-678EF0ECEF93}"/>
              </a:ext>
            </a:extLst>
          </p:cNvPr>
          <p:cNvSpPr/>
          <p:nvPr/>
        </p:nvSpPr>
        <p:spPr>
          <a:xfrm>
            <a:off x="6267236" y="3198198"/>
            <a:ext cx="893851" cy="5107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9D0-04E0-D1DD-AF34-54BB33D35321}"/>
              </a:ext>
            </a:extLst>
          </p:cNvPr>
          <p:cNvSpPr txBox="1"/>
          <p:nvPr/>
        </p:nvSpPr>
        <p:spPr>
          <a:xfrm>
            <a:off x="7928384" y="2601723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77C71-1D0C-DED7-03C0-B6044A448CF2}"/>
              </a:ext>
            </a:extLst>
          </p:cNvPr>
          <p:cNvSpPr txBox="1"/>
          <p:nvPr/>
        </p:nvSpPr>
        <p:spPr>
          <a:xfrm>
            <a:off x="7928384" y="3697424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data_parsing.R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9E243-0BAC-6D5B-D93A-C446F59EBA98}"/>
              </a:ext>
            </a:extLst>
          </p:cNvPr>
          <p:cNvSpPr txBox="1"/>
          <p:nvPr/>
        </p:nvSpPr>
        <p:spPr>
          <a:xfrm>
            <a:off x="6181778" y="4435340"/>
            <a:ext cx="349321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Transition from GUI/interactive to command line/batch</a:t>
            </a:r>
            <a:endParaRPr lang="LID4096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382909" y="2890390"/>
            <a:ext cx="2960875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Much,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AB11-9ECF-D5E6-6532-B07AB9001B2D}"/>
              </a:ext>
            </a:extLst>
          </p:cNvPr>
          <p:cNvSpPr txBox="1"/>
          <p:nvPr/>
        </p:nvSpPr>
        <p:spPr>
          <a:xfrm>
            <a:off x="1585645" y="3054970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list  --explicit  &gt;  environment_spec.txt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8AC9E7C1-BCDB-9C8E-7382-EFB639E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2578254"/>
            <a:ext cx="724200" cy="7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4B9-0DC7-9C46-5D2A-B83B61031A04}"/>
              </a:ext>
            </a:extLst>
          </p:cNvPr>
          <p:cNvSpPr txBox="1"/>
          <p:nvPr/>
        </p:nvSpPr>
        <p:spPr>
          <a:xfrm>
            <a:off x="1585644" y="4107216"/>
            <a:ext cx="793849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env export  --from-history  &gt;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environment.yml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1D398045-43A7-2AA1-18C7-C55F1928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3687884"/>
            <a:ext cx="724200" cy="724200"/>
          </a:xfrm>
          <a:prstGeom prst="rect">
            <a:avLst/>
          </a:prstGeom>
        </p:spPr>
      </p:pic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1AE5F-0855-5FB4-03BF-AEFBCD80C180}"/>
              </a:ext>
            </a:extLst>
          </p:cNvPr>
          <p:cNvSpPr txBox="1"/>
          <p:nvPr/>
        </p:nvSpPr>
        <p:spPr>
          <a:xfrm>
            <a:off x="1585645" y="6006789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intel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intelpython3_full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87258E0F-A694-3C20-BAD8-2B7EC872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5949800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B8EE8CBC-1DD0-C5A6-DA64-FBD9736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5" y="199567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7F4308D3-7387-3F06-E910-0CE15632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820" y="1284138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A18-EA0A-33C5-8B5F-F49FFC0858EF}"/>
              </a:ext>
            </a:extLst>
          </p:cNvPr>
          <p:cNvSpPr txBox="1"/>
          <p:nvPr/>
        </p:nvSpPr>
        <p:spPr>
          <a:xfrm>
            <a:off x="2954082" y="5653743"/>
            <a:ext cx="62838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output, 1 hour of computations lost!</a:t>
            </a:r>
            <a:endParaRPr lang="LID4096" sz="2800" dirty="0"/>
          </a:p>
        </p:txBody>
      </p:sp>
      <p:pic>
        <p:nvPicPr>
          <p:cNvPr id="17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6298DCE4-14FE-B0BB-BC1D-FB9740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13" y="5226018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08EA0-D507-7E55-2988-F9B5F7E9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The whole picture</a:t>
            </a:r>
            <a:endParaRPr lang="LID4096" sz="5400"/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4606-D2A9-E6EC-53AF-EF4C93F19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Vary both</a:t>
            </a:r>
          </a:p>
          <a:p>
            <a:pPr lvl="1"/>
            <a:r>
              <a:rPr lang="en-US" sz="2200"/>
              <a:t>Number of tasks</a:t>
            </a:r>
          </a:p>
          <a:p>
            <a:pPr lvl="1"/>
            <a:r>
              <a:rPr lang="en-US" sz="2200"/>
              <a:t>Number of CPUs/task</a:t>
            </a:r>
          </a:p>
          <a:p>
            <a:pPr lvl="1"/>
            <a:endParaRPr lang="en-US" sz="2200"/>
          </a:p>
          <a:p>
            <a:r>
              <a:rPr lang="en-US" sz="2200"/>
              <a:t>Here</a:t>
            </a:r>
          </a:p>
          <a:p>
            <a:pPr lvl="1"/>
            <a:r>
              <a:rPr lang="en-US" sz="2200"/>
              <a:t>Number of tasks = 48</a:t>
            </a:r>
          </a:p>
          <a:p>
            <a:pPr lvl="1"/>
            <a:r>
              <a:rPr lang="en-US" sz="2200"/>
              <a:t>CPUs per task = 2</a:t>
            </a:r>
            <a:endParaRPr lang="LID4096" sz="22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FA4C80-4053-EE41-489F-08B9E7E5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3B74-8AD6-CE74-705C-BA39380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8154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359B-91E3-33D2-9137-40331701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software!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8DF6-806B-F069-719A-3E8BE47E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renv</a:t>
            </a:r>
            <a:r>
              <a:rPr lang="en-US" dirty="0"/>
              <a:t> creates sandbox environment</a:t>
            </a:r>
          </a:p>
          <a:p>
            <a:pPr lvl="1"/>
            <a:r>
              <a:rPr lang="en-US" dirty="0"/>
              <a:t>Slows down startup of R interpreter</a:t>
            </a:r>
          </a:p>
          <a:p>
            <a:pPr lvl="1"/>
            <a:r>
              <a:rPr lang="en-US" dirty="0"/>
              <a:t>Nearly "serializes" startup of R interpreters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E69E-57CC-B0D1-5C37-8DD7B519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27F6C-5E4D-193E-7A27-314CF3BA7587}"/>
              </a:ext>
            </a:extLst>
          </p:cNvPr>
          <p:cNvSpPr txBox="1"/>
          <p:nvPr/>
        </p:nvSpPr>
        <p:spPr>
          <a:xfrm>
            <a:off x="838200" y="3217029"/>
            <a:ext cx="9724980" cy="3139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Warning message:</a:t>
            </a:r>
          </a:p>
          <a:p>
            <a:pPr lvl="0">
              <a:defRPr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took longer than expected (11 seconds) to activate the sandbox.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The sandbox can be disabled by setting: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RENV_CONFIG_SANDBOX_ENABLED = FALSE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within an appropriate start-up 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Renviron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See `?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::config` for more details.</a:t>
            </a: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1229552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9BED-5B22-A99A-A692-97DB34DC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3C2-E9A3-06E7-BA81-FAF60EC9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2336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whole, better picture</a:t>
            </a:r>
            <a:endParaRPr lang="LID4096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468A-7567-CCC2-3B53-23D258F8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1800" dirty="0"/>
              <a:t>Number of tasks</a:t>
            </a:r>
          </a:p>
          <a:p>
            <a:pPr lvl="1"/>
            <a:r>
              <a:rPr lang="en-US" sz="1800" dirty="0"/>
              <a:t>Number of CPUs/task</a:t>
            </a:r>
          </a:p>
          <a:p>
            <a:pPr lvl="1"/>
            <a:endParaRPr lang="en-US" sz="18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1800" dirty="0"/>
              <a:t>Number of tasks = 48</a:t>
            </a:r>
          </a:p>
          <a:p>
            <a:pPr lvl="1"/>
            <a:r>
              <a:rPr lang="en-US" sz="1800" dirty="0"/>
              <a:t>CPUs per task = 2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D40DA-5B53-D8BA-8169-072EDAE9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A47BC-170B-4274-7D51-E8FF7695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2654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83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takes time</a:t>
            </a:r>
          </a:p>
          <a:p>
            <a:r>
              <a:rPr lang="en-US" dirty="0"/>
              <a:t>Large data sets</a:t>
            </a:r>
          </a:p>
          <a:p>
            <a:pPr lvl="1"/>
            <a:r>
              <a:rPr lang="en-US" dirty="0"/>
              <a:t>Large files</a:t>
            </a:r>
          </a:p>
          <a:p>
            <a:pPr lvl="1"/>
            <a:r>
              <a:rPr lang="en-US" dirty="0"/>
              <a:t>Many files</a:t>
            </a:r>
          </a:p>
          <a:p>
            <a:r>
              <a:rPr lang="en-US" dirty="0"/>
              <a:t>File systems have characteristics</a:t>
            </a:r>
          </a:p>
          <a:p>
            <a:pPr lvl="1"/>
            <a:r>
              <a:rPr lang="en-US" dirty="0"/>
              <a:t>HPC file systems tuned for large read/writes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B85B-060A-CA08-A55F-91D0DAA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Many text files</a:t>
            </a:r>
            <a:endParaRPr lang="LID4096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330-E0C0-B98D-630C-B3D5A5B5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 TAR, ZIP</a:t>
            </a:r>
          </a:p>
          <a:p>
            <a:r>
              <a:rPr lang="en-US" sz="2400" dirty="0"/>
              <a:t>Use Arrow/Hugging Face dataset</a:t>
            </a:r>
          </a:p>
          <a:p>
            <a:endParaRPr lang="LID4096" sz="2200" dirty="0"/>
          </a:p>
        </p:txBody>
      </p:sp>
      <p:pic>
        <p:nvPicPr>
          <p:cNvPr id="9" name="Picture 8" descr="Variety of books on shelves in library">
            <a:extLst>
              <a:ext uri="{FF2B5EF4-FFF2-40B4-BE49-F238E27FC236}">
                <a16:creationId xmlns:a16="http://schemas.microsoft.com/office/drawing/2014/main" id="{A3026DAE-486E-B920-2B99-3CE22F1C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32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E6A4-4FF9-526C-4531-91CAAD9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834431" y="4803027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9002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95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F394-EF5E-6D74-80BE-0B3DF91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Multi-dimensional arrays</a:t>
            </a:r>
            <a:endParaRPr lang="LID4096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E5EB-2A1A-C5B6-4D19-1D8E0723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HDF5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/TensorFlow tensors in Arrow</a:t>
            </a:r>
          </a:p>
          <a:p>
            <a:r>
              <a:rPr lang="en-US" sz="2400" dirty="0"/>
              <a:t>Binary files</a:t>
            </a:r>
            <a:endParaRPr lang="LID4096" sz="2400" dirty="0"/>
          </a:p>
          <a:p>
            <a:endParaRPr lang="LID4096" sz="2200" dirty="0"/>
          </a:p>
        </p:txBody>
      </p:sp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1F4C8F60-A6C5-42E7-0959-9CA17998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45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DC07-6001-2BBF-4A21-3B8DBB9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96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0785E-A41F-1165-4149-34FB2FCB95DF}"/>
              </a:ext>
            </a:extLst>
          </p:cNvPr>
          <p:cNvGrpSpPr/>
          <p:nvPr/>
        </p:nvGrpSpPr>
        <p:grpSpPr>
          <a:xfrm>
            <a:off x="951124" y="4945237"/>
            <a:ext cx="3746514" cy="1053698"/>
            <a:chOff x="2188028" y="3769379"/>
            <a:chExt cx="3746514" cy="1053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50633A-D4E1-B411-4558-5254A79A09AD}"/>
                </a:ext>
              </a:extLst>
            </p:cNvPr>
            <p:cNvSpPr txBox="1"/>
            <p:nvPr/>
          </p:nvSpPr>
          <p:spPr>
            <a:xfrm>
              <a:off x="2188028" y="4299857"/>
              <a:ext cx="3302186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Don't use ASCII files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1C91FB28-E2E1-0107-4690-349AF78E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454" y="3769379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11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79E-EB38-1B11-E5B5-451B736E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66E-C2BC-0CB7-B896-2C715592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agnostic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Self-documenting</a:t>
            </a:r>
          </a:p>
          <a:p>
            <a:r>
              <a:rPr lang="en-US" dirty="0"/>
              <a:t>Multiple datasets</a:t>
            </a:r>
          </a:p>
          <a:p>
            <a:r>
              <a:rPr lang="en-US" dirty="0"/>
              <a:t>Parallel I/O</a:t>
            </a:r>
          </a:p>
          <a:p>
            <a:endParaRPr lang="en-US" dirty="0"/>
          </a:p>
          <a:p>
            <a:r>
              <a:rPr lang="en-US" dirty="0"/>
              <a:t>Mostly for numerical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4FF5-F418-BCC8-5488-7AC5333B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8725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79-1A58-FE9A-DB8B-45215212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dataset layout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6C37-A70F-A585-2394-06E24EB3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Matters a lot!</a:t>
            </a:r>
          </a:p>
          <a:p>
            <a:endParaRPr lang="en-US" dirty="0"/>
          </a:p>
          <a:p>
            <a:r>
              <a:rPr lang="en-US" dirty="0"/>
              <a:t>E.g., 10,000 random reads of 2,000 matrices</a:t>
            </a:r>
            <a:br>
              <a:rPr lang="en-US" dirty="0"/>
            </a:br>
            <a:r>
              <a:rPr lang="en-US" dirty="0"/>
              <a:t>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3E87-2419-E286-7C6A-6779217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98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42BAD0-2E3E-C6BD-FB2C-92B3E27F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27242"/>
              </p:ext>
            </p:extLst>
          </p:nvPr>
        </p:nvGraphicFramePr>
        <p:xfrm>
          <a:off x="2184401" y="4204903"/>
          <a:ext cx="3585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14">
                  <a:extLst>
                    <a:ext uri="{9D8B030D-6E8A-4147-A177-3AD203B41FA5}">
                      <a16:colId xmlns:a16="http://schemas.microsoft.com/office/drawing/2014/main" val="1423196948"/>
                    </a:ext>
                  </a:extLst>
                </a:gridCol>
                <a:gridCol w="1792514">
                  <a:extLst>
                    <a:ext uri="{9D8B030D-6E8A-4147-A177-3AD203B41FA5}">
                      <a16:colId xmlns:a16="http://schemas.microsoft.com/office/drawing/2014/main" val="4111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20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8,760.6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8,346.8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6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29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A14D-73C1-5067-9267-CC3E50F3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Image data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0E7EF6-2B2B-9633-CB0B-35D8F4EB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Many formats: </a:t>
            </a:r>
            <a:r>
              <a:rPr lang="en-US" sz="1800" dirty="0"/>
              <a:t>JPEG, TIFF, PNG, </a:t>
            </a:r>
            <a:r>
              <a:rPr lang="en-US" sz="1800" dirty="0">
                <a:sym typeface="Symbol" panose="05050102010706020507" pitchFamily="18" charset="2"/>
              </a:rPr>
              <a:t></a:t>
            </a:r>
          </a:p>
          <a:p>
            <a:r>
              <a:rPr lang="en-US" sz="2200" dirty="0">
                <a:sym typeface="Symbol" panose="05050102010706020507" pitchFamily="18" charset="2"/>
              </a:rPr>
              <a:t>Can be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Grayscale: 1D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BGR: 3D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 + alpha: 3D array</a:t>
            </a:r>
          </a:p>
          <a:p>
            <a:r>
              <a:rPr lang="en-US" sz="2200" dirty="0">
                <a:sym typeface="Symbol" panose="05050102010706020507" pitchFamily="18" charset="2"/>
              </a:rPr>
              <a:t>Store as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HDF5 file</a:t>
            </a:r>
          </a:p>
          <a:p>
            <a:pPr lvl="1"/>
            <a:r>
              <a:rPr lang="en-US" sz="1800" dirty="0" err="1">
                <a:sym typeface="Symbol" panose="05050102010706020507" pitchFamily="18" charset="2"/>
              </a:rPr>
              <a:t>PyTorch</a:t>
            </a:r>
            <a:r>
              <a:rPr lang="en-US" sz="1800" dirty="0">
                <a:sym typeface="Symbol" panose="05050102010706020507" pitchFamily="18" charset="2"/>
              </a:rPr>
              <a:t>/TensorFlow tensor: Arrow</a:t>
            </a:r>
            <a:endParaRPr lang="en-US" sz="1800" dirty="0"/>
          </a:p>
        </p:txBody>
      </p:sp>
      <p:pic>
        <p:nvPicPr>
          <p:cNvPr id="6" name="Content Placeholder 5" descr="A person looking at a painting&#10;&#10;AI-generated content may be incorrect.">
            <a:extLst>
              <a:ext uri="{FF2B5EF4-FFF2-40B4-BE49-F238E27FC236}">
                <a16:creationId xmlns:a16="http://schemas.microsoft.com/office/drawing/2014/main" id="{BCC52C89-B148-9084-3B7A-4B4D9EE1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8C83-F30E-6400-C34E-9F5E520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99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5368</TotalTime>
  <Words>4898</Words>
  <Application>Microsoft Office PowerPoint</Application>
  <PresentationFormat>Widescreen</PresentationFormat>
  <Paragraphs>1236</Paragraphs>
  <Slides>106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The whole picture</vt:lpstr>
      <vt:lpstr>Know thy software!</vt:lpstr>
      <vt:lpstr>The whole, better picture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  <vt:lpstr>Multi-dimensional arrays</vt:lpstr>
      <vt:lpstr>HDF5</vt:lpstr>
      <vt:lpstr>HDF5 dataset layout</vt:lpstr>
      <vt:lpstr>Image data</vt:lpstr>
      <vt:lpstr>Arrow files</vt:lpstr>
      <vt:lpstr>Performance comparison for images</vt:lpstr>
      <vt:lpstr>Local disks</vt:lpstr>
      <vt:lpstr>Application environments &amp; I/O</vt:lpstr>
      <vt:lpstr>Wrap up</vt:lpstr>
      <vt:lpstr>Conclusions</vt:lpstr>
      <vt:lpstr>Where to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48</cp:revision>
  <dcterms:created xsi:type="dcterms:W3CDTF">2025-01-17T10:10:41Z</dcterms:created>
  <dcterms:modified xsi:type="dcterms:W3CDTF">2025-06-16T09:56:31Z</dcterms:modified>
</cp:coreProperties>
</file>